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9144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6" d="100"/>
          <a:sy n="86" d="100"/>
        </p:scale>
        <p:origin x="-72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51061B-88C6-4D17-B9E1-3237BFC4ADDB}" type="datetimeFigureOut">
              <a:rPr lang="ar-IQ" smtClean="0"/>
              <a:t>20/12/1444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0CB2D7-8E1A-4C49-AC53-6628B82223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919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256602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666893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077185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487476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E60FD365-5EF5-4A73-BB49-CFA1E874AB2C}" type="slidenum">
              <a:rPr lang="en-US" altLang="ar-IQ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eaLnBrk="1"/>
              <a:t>1</a:t>
            </a:fld>
            <a:endParaRPr lang="en-US" altLang="ar-IQ" smtClean="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147" y="3256902"/>
            <a:ext cx="7315575" cy="308588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256602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666893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077185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487476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B39295BD-FA97-4AD4-B557-15CA454D4C06}" type="slidenum">
              <a:rPr lang="en-US" altLang="ar-IQ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eaLnBrk="1"/>
              <a:t>2</a:t>
            </a:fld>
            <a:endParaRPr lang="en-US" altLang="ar-IQ" smtClean="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147" y="3256902"/>
            <a:ext cx="7315575" cy="308588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256602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666893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077185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487476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2C1A1D20-3591-44B1-9F4C-F2C8DC6D2366}" type="slidenum">
              <a:rPr lang="en-US" altLang="ar-IQ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eaLnBrk="1"/>
              <a:t>5</a:t>
            </a:fld>
            <a:endParaRPr lang="en-US" altLang="ar-IQ" smtClean="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147" y="3256902"/>
            <a:ext cx="7315575" cy="308588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256602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666893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077185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487476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8D6D7975-13E3-4834-87EE-E909E3D5510C}" type="slidenum">
              <a:rPr lang="en-US" altLang="ar-IQ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eaLnBrk="1"/>
              <a:t>8</a:t>
            </a:fld>
            <a:endParaRPr lang="en-US" altLang="ar-IQ" smtClean="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147" y="3256902"/>
            <a:ext cx="7315575" cy="308588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256602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666893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077185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487476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84A34915-50C8-4083-B3C3-EAB7E2B84C27}" type="slidenum">
              <a:rPr lang="en-US" altLang="ar-IQ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eaLnBrk="1"/>
              <a:t>9</a:t>
            </a:fld>
            <a:endParaRPr lang="en-US" altLang="ar-IQ" smtClean="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147" y="3256902"/>
            <a:ext cx="7315575" cy="308588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6480" y="273631"/>
            <a:ext cx="8218080" cy="113483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8A21-E5F6-4192-8924-2AA06AD0B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5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عنوان، وقصاصة فنية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قصاصة الفنية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3FE2B3-C310-468F-B3D1-17ED5F8D45C9}" type="slidenum">
              <a:rPr lang="en-US" altLang="ar-IQ">
                <a:solidFill>
                  <a:srgbClr val="000000"/>
                </a:solidFill>
              </a:rPr>
              <a:pPr/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6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62A0C05-B5AC-431C-BC80-F6C90E5E582D}" type="slidenum">
              <a:rPr lang="en-US" altLang="ar-IQ">
                <a:solidFill>
                  <a:srgbClr val="000000"/>
                </a:solidFill>
              </a:rPr>
              <a:pPr/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5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20/12/1444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2080" y="2073820"/>
            <a:ext cx="705024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defRPr/>
            </a:pPr>
            <a:r>
              <a:rPr lang="en-US" sz="2500" b="1" dirty="0">
                <a:cs typeface="+mn-cs"/>
              </a:rPr>
              <a:t/>
            </a:r>
            <a:br>
              <a:rPr lang="en-US" sz="2500" b="1" dirty="0">
                <a:cs typeface="+mn-cs"/>
              </a:rPr>
            </a:br>
            <a:r>
              <a:rPr lang="en-US" sz="2500" b="1" dirty="0">
                <a:cs typeface="+mn-cs"/>
              </a:rPr>
              <a:t>Lecture 1 </a:t>
            </a:r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217441" y="2599474"/>
            <a:ext cx="8220960" cy="1360942"/>
          </a:xfrm>
        </p:spPr>
        <p:txBody>
          <a:bodyPr/>
          <a:lstStyle/>
          <a:p>
            <a:r>
              <a:rPr lang="en-US" altLang="ar-IQ" sz="2900" dirty="0"/>
              <a:t/>
            </a:r>
            <a:br>
              <a:rPr lang="en-US" altLang="ar-IQ" sz="2900" dirty="0"/>
            </a:br>
            <a:r>
              <a:rPr lang="hr-HR" altLang="ar-IQ" sz="2400" b="1" dirty="0"/>
              <a:t>How earthquakes occur</a:t>
            </a:r>
            <a:endParaRPr lang="ar-IQ" altLang="ar-IQ" sz="1800" b="1" dirty="0"/>
          </a:p>
        </p:txBody>
      </p:sp>
    </p:spTree>
    <p:extLst>
      <p:ext uri="{BB962C8B-B14F-4D97-AF65-F5344CB8AC3E}">
        <p14:creationId xmlns:p14="http://schemas.microsoft.com/office/powerpoint/2010/main" val="2557741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PhotoShop Files\Chapter 09\MWPG40903a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057400"/>
            <a:ext cx="5257800" cy="3516313"/>
          </a:xfr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609600"/>
          </a:xfrm>
        </p:spPr>
        <p:txBody>
          <a:bodyPr/>
          <a:lstStyle/>
          <a:p>
            <a:r>
              <a:rPr lang="en-US" altLang="ar-IQ" sz="2800" b="1">
                <a:latin typeface="Arial" pitchFamily="34" charset="0"/>
              </a:rPr>
              <a:t>What is the </a:t>
            </a:r>
            <a:r>
              <a:rPr lang="en-US" altLang="ar-IQ" sz="2800" b="1">
                <a:solidFill>
                  <a:srgbClr val="FF0000"/>
                </a:solidFill>
                <a:latin typeface="Arial" pitchFamily="34" charset="0"/>
              </a:rPr>
              <a:t>Elastic Rebound Theory</a:t>
            </a:r>
            <a:r>
              <a:rPr lang="en-US" altLang="ar-IQ" sz="2800" b="1">
                <a:latin typeface="Arial" pitchFamily="34" charset="0"/>
              </a:rPr>
              <a:t>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3276600" cy="449580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 Initial Conditions ] -Plate motion begins-Fence is straight[ Step 1 ]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-Plate motion continues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-Stress/strain is localized on fault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-Fence is strained/deformed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-Deformation is recoverable (elastic)[ Step 2 ]-Plate motion continues-Stress/strain exceeds rock strength-The fault slips (ruptures)-Fence is broken into two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undeformed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pieces</a:t>
            </a:r>
            <a:endParaRPr lang="en-US" altLang="ar-IQ" sz="18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4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81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2173278"/>
            <a:ext cx="4777740" cy="36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14400" y="1219200"/>
            <a:ext cx="4589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Measuring Motion Across a Fault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47622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0" y="570302"/>
            <a:ext cx="6899040" cy="90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787840" y="331235"/>
            <a:ext cx="3790080" cy="59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9556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ar-IQ" sz="3300">
                <a:solidFill>
                  <a:srgbClr val="4700B8"/>
                </a:solidFill>
                <a:latin typeface="Times New Roman" pitchFamily="18" charset="0"/>
              </a:rPr>
              <a:t>What is Seismology ?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3841" y="1752667"/>
            <a:ext cx="528480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8454" rIns="81639" bIns="40820"/>
          <a:lstStyle>
            <a:lvl1pPr marL="206375" indent="-206375" eaLnBrk="0"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SzPct val="45000"/>
              <a:buFont typeface="Wingdings" pitchFamily="2" charset="2"/>
              <a:buChar char=""/>
            </a:pPr>
            <a:r>
              <a:rPr lang="en-US" altLang="ar-IQ" sz="2000">
                <a:solidFill>
                  <a:srgbClr val="000000"/>
                </a:solidFill>
                <a:latin typeface="Times New Roman" pitchFamily="18" charset="0"/>
              </a:rPr>
              <a:t>From the Greek root word:  “</a:t>
            </a:r>
            <a:r>
              <a:rPr lang="en-US" altLang="ar-IQ" sz="2000" b="1">
                <a:solidFill>
                  <a:srgbClr val="000000"/>
                </a:solidFill>
                <a:latin typeface="Times New Roman" pitchFamily="18" charset="0"/>
              </a:rPr>
              <a:t>seismos</a:t>
            </a:r>
            <a:r>
              <a:rPr lang="en-US" altLang="ar-IQ" sz="2000">
                <a:solidFill>
                  <a:srgbClr val="000000"/>
                </a:solidFill>
                <a:latin typeface="Times New Roman" pitchFamily="18" charset="0"/>
              </a:rPr>
              <a:t>”   to shake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68688" y="3284984"/>
            <a:ext cx="6275520" cy="123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8454" rIns="81639" bIns="40820"/>
          <a:lstStyle>
            <a:lvl1pPr marL="206375" indent="-206375" eaLnBrk="0"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>
              <a:buSzPct val="45000"/>
              <a:buFont typeface="Wingdings" pitchFamily="2" charset="2"/>
              <a:buChar char=""/>
            </a:pPr>
            <a:r>
              <a:rPr lang="en-US" altLang="ar-IQ" sz="2000" b="1" i="1" dirty="0">
                <a:solidFill>
                  <a:srgbClr val="000000"/>
                </a:solidFill>
                <a:latin typeface="Times New Roman" pitchFamily="18" charset="0"/>
              </a:rPr>
              <a:t>Seismic Waves</a:t>
            </a:r>
            <a:r>
              <a:rPr lang="en-US" altLang="ar-IQ" sz="2000" dirty="0">
                <a:solidFill>
                  <a:srgbClr val="000000"/>
                </a:solidFill>
                <a:latin typeface="Times New Roman" pitchFamily="18" charset="0"/>
              </a:rPr>
              <a:t>: elastic wave energy </a:t>
            </a:r>
          </a:p>
          <a:p>
            <a:pPr algn="l" eaLnBrk="1">
              <a:buClrTx/>
              <a:buFontTx/>
              <a:buNone/>
            </a:pPr>
            <a:r>
              <a:rPr lang="en-US" altLang="ar-IQ" sz="2000" dirty="0">
                <a:solidFill>
                  <a:srgbClr val="000000"/>
                </a:solidFill>
                <a:latin typeface="Times New Roman" pitchFamily="18" charset="0"/>
              </a:rPr>
              <a:t>         that propagates in solid or fluid materials.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66480" y="2433857"/>
            <a:ext cx="6077728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8454" rIns="81639" bIns="40820"/>
          <a:lstStyle>
            <a:lvl1pPr eaLnBrk="0">
              <a:tabLst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  <a:tab pos="10287000" algn="l"/>
                <a:tab pos="10744200" algn="l"/>
                <a:tab pos="11201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  <a:tab pos="10287000" algn="l"/>
                <a:tab pos="10744200" algn="l"/>
                <a:tab pos="11201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  <a:tab pos="10287000" algn="l"/>
                <a:tab pos="10744200" algn="l"/>
                <a:tab pos="11201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  <a:tab pos="10287000" algn="l"/>
                <a:tab pos="10744200" algn="l"/>
                <a:tab pos="11201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  <a:tab pos="10287000" algn="l"/>
                <a:tab pos="10744200" algn="l"/>
                <a:tab pos="11201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  <a:tab pos="10287000" algn="l"/>
                <a:tab pos="10744200" algn="l"/>
                <a:tab pos="11201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  <a:tab pos="10287000" algn="l"/>
                <a:tab pos="10744200" algn="l"/>
                <a:tab pos="11201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  <a:tab pos="10287000" algn="l"/>
                <a:tab pos="10744200" algn="l"/>
                <a:tab pos="11201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  <a:tab pos="10287000" algn="l"/>
                <a:tab pos="10744200" algn="l"/>
                <a:tab pos="11201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lvl="4" algn="l" eaLnBrk="1">
              <a:buSzPct val="45000"/>
              <a:buFont typeface="Wingdings" pitchFamily="2" charset="2"/>
              <a:buChar char=""/>
            </a:pPr>
            <a:r>
              <a:rPr lang="en-US" altLang="ar-IQ" sz="2000" b="1" dirty="0">
                <a:solidFill>
                  <a:srgbClr val="000000"/>
                </a:solidFill>
                <a:latin typeface="Times New Roman" pitchFamily="18" charset="0"/>
              </a:rPr>
              <a:t>Seismology</a:t>
            </a:r>
            <a:r>
              <a:rPr lang="en-US" altLang="ar-IQ" sz="2000" dirty="0">
                <a:solidFill>
                  <a:srgbClr val="000000"/>
                </a:solidFill>
                <a:latin typeface="Times New Roman" pitchFamily="18" charset="0"/>
              </a:rPr>
              <a:t>: the study of earthquakes </a:t>
            </a:r>
            <a:r>
              <a:rPr lang="en-US" altLang="ar-IQ" sz="2000" dirty="0" smtClean="0">
                <a:solidFill>
                  <a:srgbClr val="000000"/>
                </a:solidFill>
                <a:latin typeface="Times New Roman" pitchFamily="18" charset="0"/>
              </a:rPr>
              <a:t>and</a:t>
            </a:r>
          </a:p>
          <a:p>
            <a:pPr algn="l" eaLnBrk="1">
              <a:buClrTx/>
              <a:buFontTx/>
              <a:buNone/>
            </a:pPr>
            <a:r>
              <a:rPr lang="en-US" altLang="ar-IQ" sz="2000" dirty="0" smtClean="0">
                <a:solidFill>
                  <a:srgbClr val="000000"/>
                </a:solidFill>
                <a:latin typeface="Times New Roman" pitchFamily="18" charset="0"/>
              </a:rPr>
              <a:t>				the elastic waves generated by the</a:t>
            </a:r>
            <a:r>
              <a:rPr lang="en-US" altLang="ar-IQ" dirty="0" smtClean="0">
                <a:solidFill>
                  <a:srgbClr val="000000"/>
                </a:solidFill>
              </a:rPr>
              <a:t> rupture.</a:t>
            </a:r>
            <a:endParaRPr lang="en-US" altLang="ar-IQ" dirty="0">
              <a:solidFill>
                <a:srgbClr val="000000"/>
              </a:solidFill>
            </a:endParaRPr>
          </a:p>
        </p:txBody>
      </p:sp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40" y="2615316"/>
            <a:ext cx="3525120" cy="295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021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مستطيل 2"/>
          <p:cNvSpPr>
            <a:spLocks noChangeArrowheads="1"/>
          </p:cNvSpPr>
          <p:nvPr/>
        </p:nvSpPr>
        <p:spPr bwMode="auto">
          <a:xfrm>
            <a:off x="251520" y="692696"/>
            <a:ext cx="10198760" cy="330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/>
          <a:p>
            <a:pPr algn="l" hangingPunct="1">
              <a:lnSpc>
                <a:spcPct val="80000"/>
              </a:lnSpc>
            </a:pPr>
            <a:r>
              <a:rPr lang="en-US" altLang="ar-IQ" b="1" dirty="0" err="1">
                <a:cs typeface="+mj-cs"/>
              </a:rPr>
              <a:t>Sei</a:t>
            </a:r>
            <a:r>
              <a:rPr lang="hr-HR" altLang="ar-IQ" b="1" dirty="0">
                <a:cs typeface="+mj-cs"/>
              </a:rPr>
              <a:t>s</a:t>
            </a:r>
            <a:r>
              <a:rPr lang="en-US" altLang="ar-IQ" b="1" dirty="0" err="1">
                <a:cs typeface="+mj-cs"/>
              </a:rPr>
              <a:t>molog</a:t>
            </a:r>
            <a:r>
              <a:rPr lang="hr-HR" altLang="ar-IQ" b="1" dirty="0">
                <a:cs typeface="+mj-cs"/>
              </a:rPr>
              <a:t>y</a:t>
            </a:r>
            <a:r>
              <a:rPr lang="en-US" altLang="ar-IQ" b="1" dirty="0">
                <a:cs typeface="+mj-cs"/>
              </a:rPr>
              <a:t> </a:t>
            </a:r>
            <a:r>
              <a:rPr lang="hr-HR" altLang="ar-IQ" dirty="0">
                <a:cs typeface="+mj-cs"/>
              </a:rPr>
              <a:t>is science dealing with all aspects of earthquakes</a:t>
            </a:r>
            <a:r>
              <a:rPr lang="en-US" altLang="ar-IQ" sz="1600" b="1" dirty="0" smtClean="0"/>
              <a:t>:</a:t>
            </a:r>
          </a:p>
          <a:p>
            <a:pPr algn="l" hangingPunct="1">
              <a:lnSpc>
                <a:spcPct val="80000"/>
              </a:lnSpc>
            </a:pPr>
            <a:endParaRPr lang="hr-HR" altLang="ar-IQ" sz="1600" dirty="0">
              <a:solidFill>
                <a:schemeClr val="hlink"/>
              </a:solidFill>
            </a:endParaRPr>
          </a:p>
          <a:p>
            <a:pPr algn="l" hangingPunct="1">
              <a:lnSpc>
                <a:spcPct val="80000"/>
              </a:lnSpc>
            </a:pPr>
            <a:r>
              <a:rPr lang="hr-HR" altLang="ar-IQ" sz="2800" dirty="0">
                <a:latin typeface="Times New Roman" pitchFamily="18" charset="0"/>
                <a:cs typeface="+mj-cs"/>
              </a:rPr>
              <a:t>OBSERVATIONAL SEISMOLOGY</a:t>
            </a:r>
            <a:r>
              <a:rPr lang="hr-HR" altLang="ar-IQ" sz="2000" dirty="0">
                <a:latin typeface="Times New Roman" pitchFamily="18" charset="0"/>
                <a:cs typeface="+mj-cs"/>
              </a:rPr>
              <a:t> </a:t>
            </a:r>
          </a:p>
          <a:p>
            <a:pPr algn="l" hangingPunct="1">
              <a:lnSpc>
                <a:spcPct val="200000"/>
              </a:lnSpc>
              <a:buFont typeface="Wingdings" pitchFamily="2" charset="2"/>
              <a:buChar char="u"/>
            </a:pPr>
            <a:r>
              <a:rPr lang="hr-HR" altLang="ar-IQ" sz="2000" dirty="0">
                <a:solidFill>
                  <a:srgbClr val="000000"/>
                </a:solidFill>
                <a:latin typeface="Times New Roman" pitchFamily="18" charset="0"/>
                <a:cs typeface="+mj-cs"/>
              </a:rPr>
              <a:t> </a:t>
            </a:r>
            <a:r>
              <a:rPr lang="en-US" altLang="ar-IQ" sz="2000" dirty="0" smtClean="0">
                <a:solidFill>
                  <a:srgbClr val="000000"/>
                </a:solidFill>
                <a:latin typeface="Times New Roman" pitchFamily="18" charset="0"/>
                <a:cs typeface="+mj-cs"/>
              </a:rPr>
              <a:t>1-</a:t>
            </a:r>
            <a:r>
              <a:rPr lang="hr-HR" altLang="ar-IQ" sz="2000" dirty="0" smtClean="0">
                <a:solidFill>
                  <a:srgbClr val="000000"/>
                </a:solidFill>
                <a:latin typeface="Times New Roman" pitchFamily="18" charset="0"/>
                <a:cs typeface="+mj-cs"/>
              </a:rPr>
              <a:t>Recording </a:t>
            </a:r>
            <a:r>
              <a:rPr lang="hr-HR" altLang="ar-IQ" sz="2000" dirty="0">
                <a:solidFill>
                  <a:srgbClr val="000000"/>
                </a:solidFill>
                <a:latin typeface="Times New Roman" pitchFamily="18" charset="0"/>
                <a:cs typeface="+mj-cs"/>
              </a:rPr>
              <a:t>earthquakes</a:t>
            </a:r>
            <a:r>
              <a:rPr lang="en-US" altLang="ar-IQ" sz="2000" dirty="0">
                <a:solidFill>
                  <a:srgbClr val="000000"/>
                </a:solidFill>
                <a:latin typeface="Times New Roman" pitchFamily="18" charset="0"/>
                <a:cs typeface="+mj-cs"/>
              </a:rPr>
              <a:t> (mi</a:t>
            </a:r>
            <a:r>
              <a:rPr lang="hr-HR" altLang="ar-IQ" sz="2000" dirty="0">
                <a:solidFill>
                  <a:srgbClr val="000000"/>
                </a:solidFill>
                <a:latin typeface="Times New Roman" pitchFamily="18" charset="0"/>
                <a:cs typeface="+mj-cs"/>
              </a:rPr>
              <a:t>croseismology)</a:t>
            </a:r>
          </a:p>
          <a:p>
            <a:pPr algn="l" hangingPunct="1">
              <a:lnSpc>
                <a:spcPct val="200000"/>
              </a:lnSpc>
              <a:buFont typeface="Wingdings" pitchFamily="2" charset="2"/>
              <a:buChar char="u"/>
            </a:pPr>
            <a:r>
              <a:rPr lang="hr-HR" altLang="ar-IQ" sz="2000" dirty="0">
                <a:solidFill>
                  <a:srgbClr val="000000"/>
                </a:solidFill>
                <a:latin typeface="Times New Roman" pitchFamily="18" charset="0"/>
                <a:cs typeface="+mj-cs"/>
              </a:rPr>
              <a:t> </a:t>
            </a:r>
            <a:r>
              <a:rPr lang="en-US" altLang="ar-IQ" sz="2000" dirty="0" smtClean="0">
                <a:solidFill>
                  <a:srgbClr val="000000"/>
                </a:solidFill>
                <a:latin typeface="Times New Roman" pitchFamily="18" charset="0"/>
                <a:cs typeface="+mj-cs"/>
              </a:rPr>
              <a:t>2-</a:t>
            </a:r>
            <a:r>
              <a:rPr lang="hr-HR" altLang="ar-IQ" sz="2000" dirty="0" smtClean="0">
                <a:solidFill>
                  <a:srgbClr val="000000"/>
                </a:solidFill>
                <a:latin typeface="Times New Roman" pitchFamily="18" charset="0"/>
                <a:cs typeface="+mj-cs"/>
              </a:rPr>
              <a:t>Cataloguing </a:t>
            </a:r>
            <a:r>
              <a:rPr lang="hr-HR" altLang="ar-IQ" sz="2000" dirty="0">
                <a:solidFill>
                  <a:srgbClr val="000000"/>
                </a:solidFill>
                <a:latin typeface="Times New Roman" pitchFamily="18" charset="0"/>
                <a:cs typeface="+mj-cs"/>
              </a:rPr>
              <a:t>earthquakes</a:t>
            </a:r>
          </a:p>
          <a:p>
            <a:pPr algn="l" hangingPunct="1">
              <a:lnSpc>
                <a:spcPct val="200000"/>
              </a:lnSpc>
              <a:buFont typeface="Wingdings" pitchFamily="2" charset="2"/>
              <a:buChar char="u"/>
            </a:pPr>
            <a:r>
              <a:rPr lang="en-US" altLang="ar-IQ" sz="2000" dirty="0" smtClean="0">
                <a:solidFill>
                  <a:srgbClr val="000000"/>
                </a:solidFill>
                <a:latin typeface="Times New Roman" pitchFamily="18" charset="0"/>
                <a:cs typeface="+mj-cs"/>
              </a:rPr>
              <a:t>3-</a:t>
            </a:r>
            <a:r>
              <a:rPr lang="hr-HR" altLang="ar-IQ" sz="2000" dirty="0" smtClean="0">
                <a:solidFill>
                  <a:srgbClr val="000000"/>
                </a:solidFill>
                <a:latin typeface="Times New Roman" pitchFamily="18" charset="0"/>
                <a:cs typeface="+mj-cs"/>
              </a:rPr>
              <a:t> </a:t>
            </a:r>
            <a:r>
              <a:rPr lang="hr-HR" altLang="ar-IQ" sz="2000" dirty="0">
                <a:solidFill>
                  <a:srgbClr val="000000"/>
                </a:solidFill>
                <a:latin typeface="Times New Roman" pitchFamily="18" charset="0"/>
                <a:cs typeface="+mj-cs"/>
              </a:rPr>
              <a:t>Observing earthquake effects </a:t>
            </a:r>
            <a:br>
              <a:rPr lang="hr-HR" altLang="ar-IQ" sz="2000" dirty="0">
                <a:solidFill>
                  <a:srgbClr val="000000"/>
                </a:solidFill>
                <a:latin typeface="Times New Roman" pitchFamily="18" charset="0"/>
                <a:cs typeface="+mj-cs"/>
              </a:rPr>
            </a:br>
            <a:r>
              <a:rPr lang="hr-HR" altLang="ar-IQ" sz="2000" dirty="0" smtClean="0">
                <a:solidFill>
                  <a:srgbClr val="000000"/>
                </a:solidFill>
                <a:latin typeface="Times New Roman" pitchFamily="18" charset="0"/>
                <a:cs typeface="+mj-cs"/>
              </a:rPr>
              <a:t> </a:t>
            </a:r>
            <a:r>
              <a:rPr lang="en-US" altLang="ar-IQ" sz="2000" dirty="0" smtClean="0">
                <a:solidFill>
                  <a:srgbClr val="000000"/>
                </a:solidFill>
                <a:latin typeface="Times New Roman" pitchFamily="18" charset="0"/>
                <a:cs typeface="+mj-cs"/>
              </a:rPr>
              <a:t>4- ma</a:t>
            </a:r>
            <a:r>
              <a:rPr lang="hr-HR" altLang="ar-IQ" sz="2000" dirty="0">
                <a:solidFill>
                  <a:srgbClr val="000000"/>
                </a:solidFill>
                <a:latin typeface="Times New Roman" pitchFamily="18" charset="0"/>
                <a:cs typeface="+mj-cs"/>
              </a:rPr>
              <a:t>c</a:t>
            </a:r>
            <a:r>
              <a:rPr lang="en-US" altLang="ar-IQ" sz="2000" dirty="0" err="1">
                <a:solidFill>
                  <a:srgbClr val="000000"/>
                </a:solidFill>
                <a:latin typeface="Times New Roman" pitchFamily="18" charset="0"/>
                <a:cs typeface="+mj-cs"/>
              </a:rPr>
              <a:t>rosei</a:t>
            </a:r>
            <a:r>
              <a:rPr lang="hr-HR" altLang="ar-IQ" sz="2000" dirty="0" smtClean="0">
                <a:solidFill>
                  <a:srgbClr val="000000"/>
                </a:solidFill>
                <a:latin typeface="Times New Roman" pitchFamily="18" charset="0"/>
                <a:cs typeface="+mj-cs"/>
              </a:rPr>
              <a:t>smology</a:t>
            </a:r>
            <a:endParaRPr lang="hr-HR" altLang="ar-IQ" sz="2000" dirty="0">
              <a:solidFill>
                <a:srgbClr val="000000"/>
              </a:solidFill>
              <a:latin typeface="Times New Roman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604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55576" y="612845"/>
            <a:ext cx="705678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hr-HR" altLang="ar-IQ" sz="2000" b="1" dirty="0">
                <a:latin typeface="Times New Roman" pitchFamily="18" charset="0"/>
              </a:rPr>
              <a:t>ENGINEERING SEISMOLOGY</a:t>
            </a:r>
            <a:endParaRPr lang="en-US" altLang="ar-IQ" sz="2000" b="1" dirty="0">
              <a:latin typeface="Times New Roman" pitchFamily="18" charset="0"/>
            </a:endParaRPr>
          </a:p>
          <a:p>
            <a:pPr algn="l">
              <a:lnSpc>
                <a:spcPct val="200000"/>
              </a:lnSpc>
              <a:buFont typeface="Wingdings" pitchFamily="2" charset="2"/>
              <a:buChar char="u"/>
            </a:pPr>
            <a:r>
              <a:rPr lang="hr-HR" altLang="ar-IQ" dirty="0">
                <a:solidFill>
                  <a:srgbClr val="000000"/>
                </a:solidFill>
                <a:latin typeface="Times New Roman" pitchFamily="18" charset="0"/>
              </a:rPr>
              <a:t> Estimation of seismic hazard and risk</a:t>
            </a:r>
            <a:endParaRPr lang="en-US" altLang="ar-IQ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>
              <a:lnSpc>
                <a:spcPct val="200000"/>
              </a:lnSpc>
              <a:buFont typeface="Wingdings" pitchFamily="2" charset="2"/>
              <a:buChar char="u"/>
            </a:pPr>
            <a:r>
              <a:rPr lang="hr-HR" altLang="ar-IQ" dirty="0">
                <a:solidFill>
                  <a:srgbClr val="000000"/>
                </a:solidFill>
                <a:latin typeface="Times New Roman" pitchFamily="18" charset="0"/>
              </a:rPr>
              <a:t> Aseismic building</a:t>
            </a:r>
          </a:p>
          <a:p>
            <a:pPr algn="l">
              <a:lnSpc>
                <a:spcPct val="200000"/>
              </a:lnSpc>
            </a:pPr>
            <a:r>
              <a:rPr lang="hr-HR" altLang="ar-IQ" sz="2000" b="1" dirty="0">
                <a:solidFill>
                  <a:srgbClr val="000000"/>
                </a:solidFill>
                <a:latin typeface="Times New Roman" pitchFamily="18" charset="0"/>
              </a:rPr>
              <a:t>‘PHYSICAL’ SEISMOLOGY</a:t>
            </a:r>
          </a:p>
          <a:p>
            <a:pPr algn="l">
              <a:lnSpc>
                <a:spcPct val="200000"/>
              </a:lnSpc>
              <a:buFont typeface="Wingdings" pitchFamily="2" charset="2"/>
              <a:buChar char="u"/>
            </a:pPr>
            <a:r>
              <a:rPr lang="hr-HR" altLang="ar-IQ" dirty="0">
                <a:solidFill>
                  <a:srgbClr val="000000"/>
                </a:solidFill>
                <a:latin typeface="Times New Roman" pitchFamily="18" charset="0"/>
              </a:rPr>
              <a:t> Study of the properties of the Earth’s interior</a:t>
            </a:r>
          </a:p>
          <a:p>
            <a:pPr algn="l">
              <a:lnSpc>
                <a:spcPct val="200000"/>
              </a:lnSpc>
              <a:buFont typeface="Wingdings" pitchFamily="2" charset="2"/>
              <a:buChar char="u"/>
            </a:pPr>
            <a:r>
              <a:rPr lang="hr-HR" altLang="ar-IQ" dirty="0">
                <a:solidFill>
                  <a:srgbClr val="000000"/>
                </a:solidFill>
                <a:latin typeface="Times New Roman" pitchFamily="18" charset="0"/>
              </a:rPr>
              <a:t> Study of physical characteristics of seismic sources</a:t>
            </a:r>
          </a:p>
          <a:p>
            <a:pPr algn="l">
              <a:lnSpc>
                <a:spcPct val="200000"/>
              </a:lnSpc>
            </a:pPr>
            <a:r>
              <a:rPr lang="hr-HR" altLang="ar-IQ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r-HR" altLang="ar-IQ" dirty="0">
                <a:solidFill>
                  <a:srgbClr val="000000"/>
                </a:solidFill>
                <a:latin typeface="Times New Roman" pitchFamily="18" charset="0"/>
              </a:rPr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7853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0" y="570302"/>
            <a:ext cx="6899040" cy="90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787840" y="331235"/>
            <a:ext cx="3790080" cy="59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9556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ar-IQ" sz="3300">
                <a:solidFill>
                  <a:srgbClr val="4700B8"/>
                </a:solidFill>
                <a:latin typeface="Times New Roman" pitchFamily="18" charset="0"/>
              </a:rPr>
              <a:t>What is Seismology ?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493281" y="1659055"/>
            <a:ext cx="5300640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ar-IQ" sz="2000">
                <a:solidFill>
                  <a:srgbClr val="000000"/>
                </a:solidFill>
                <a:latin typeface="Times New Roman" pitchFamily="18" charset="0"/>
              </a:rPr>
              <a:t>Seismology bridges:</a:t>
            </a:r>
          </a:p>
          <a:p>
            <a:pPr eaLnBrk="1">
              <a:buClrTx/>
              <a:buFontTx/>
              <a:buNone/>
            </a:pPr>
            <a:r>
              <a:rPr lang="en-US" altLang="ar-IQ" sz="2000">
                <a:solidFill>
                  <a:srgbClr val="9966CC"/>
                </a:solidFill>
                <a:latin typeface="Times New Roman" pitchFamily="18" charset="0"/>
              </a:rPr>
              <a:t>	</a:t>
            </a:r>
          </a:p>
          <a:p>
            <a:pPr eaLnBrk="1">
              <a:buClrTx/>
              <a:buFontTx/>
              <a:buNone/>
            </a:pPr>
            <a:r>
              <a:rPr lang="en-US" altLang="ar-IQ" sz="2000" b="1">
                <a:solidFill>
                  <a:srgbClr val="5E11A6"/>
                </a:solidFill>
                <a:latin typeface="Times New Roman" pitchFamily="18" charset="0"/>
              </a:rPr>
              <a:t>	Geology   +    Geophysics    +  Earth Science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45920" y="2737728"/>
            <a:ext cx="7944480" cy="318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>
              <a:buSzPct val="45000"/>
              <a:buFont typeface="Wingdings" pitchFamily="2" charset="2"/>
              <a:buChar char=""/>
            </a:pPr>
            <a:r>
              <a:rPr lang="en-US" altLang="ar-IQ" sz="2000" dirty="0">
                <a:solidFill>
                  <a:srgbClr val="000000"/>
                </a:solidFill>
                <a:latin typeface="Times New Roman" pitchFamily="18" charset="0"/>
              </a:rPr>
              <a:t> Seismic imaging at depth can verify whether geological</a:t>
            </a:r>
          </a:p>
          <a:p>
            <a:pPr algn="l" eaLnBrk="1">
              <a:buClrTx/>
              <a:buFontTx/>
              <a:buNone/>
            </a:pPr>
            <a:r>
              <a:rPr lang="en-US" altLang="ar-IQ" sz="2000" dirty="0">
                <a:solidFill>
                  <a:srgbClr val="000000"/>
                </a:solidFill>
                <a:latin typeface="Times New Roman" pitchFamily="18" charset="0"/>
              </a:rPr>
              <a:t>observations (e.g. faults, plate boundaries</a:t>
            </a:r>
            <a:r>
              <a:rPr lang="en-US" altLang="ar-IQ" sz="2000" dirty="0" smtClean="0">
                <a:solidFill>
                  <a:srgbClr val="000000"/>
                </a:solidFill>
                <a:latin typeface="Times New Roman" pitchFamily="18" charset="0"/>
              </a:rPr>
              <a:t>, ancient </a:t>
            </a:r>
            <a:r>
              <a:rPr lang="en-US" altLang="ar-IQ" sz="2000" dirty="0">
                <a:solidFill>
                  <a:srgbClr val="000000"/>
                </a:solidFill>
                <a:latin typeface="Times New Roman" pitchFamily="18" charset="0"/>
              </a:rPr>
              <a:t>sutures, granitic outcrops) </a:t>
            </a:r>
          </a:p>
          <a:p>
            <a:pPr algn="l" eaLnBrk="1">
              <a:buClrTx/>
              <a:buFontTx/>
              <a:buNone/>
            </a:pPr>
            <a:r>
              <a:rPr lang="en-US" altLang="ar-IQ" sz="2000" dirty="0">
                <a:solidFill>
                  <a:srgbClr val="000000"/>
                </a:solidFill>
                <a:latin typeface="Times New Roman" pitchFamily="18" charset="0"/>
              </a:rPr>
              <a:t>on the surface continue to deeper depths in the crust or mantle.</a:t>
            </a:r>
          </a:p>
          <a:p>
            <a:pPr algn="l" eaLnBrk="1">
              <a:buClrTx/>
              <a:buFontTx/>
              <a:buNone/>
            </a:pPr>
            <a:endParaRPr lang="en-US" altLang="ar-IQ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1">
              <a:buSzPct val="45000"/>
              <a:buFont typeface="Wingdings" pitchFamily="2" charset="2"/>
              <a:buChar char=""/>
            </a:pPr>
            <a:r>
              <a:rPr lang="en-US" altLang="ar-IQ" sz="2000" dirty="0">
                <a:solidFill>
                  <a:srgbClr val="000000"/>
                </a:solidFill>
                <a:latin typeface="Times New Roman" pitchFamily="18" charset="0"/>
              </a:rPr>
              <a:t> Earthquake aftershocks can help us map faults and plate boundaries</a:t>
            </a:r>
          </a:p>
          <a:p>
            <a:pPr algn="l" eaLnBrk="1">
              <a:buClrTx/>
              <a:buFontTx/>
              <a:buNone/>
            </a:pPr>
            <a:r>
              <a:rPr lang="en-US" altLang="ar-IQ" sz="2000" dirty="0">
                <a:solidFill>
                  <a:srgbClr val="000000"/>
                </a:solidFill>
                <a:latin typeface="Times New Roman" pitchFamily="18" charset="0"/>
              </a:rPr>
              <a:t>   at depth in the crust and mantle.</a:t>
            </a:r>
          </a:p>
          <a:p>
            <a:pPr algn="l" eaLnBrk="1">
              <a:buClrTx/>
              <a:buFontTx/>
              <a:buNone/>
            </a:pPr>
            <a:endParaRPr lang="en-US" altLang="ar-IQ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1">
              <a:buSzPct val="45000"/>
              <a:buFont typeface="Wingdings" pitchFamily="2" charset="2"/>
              <a:buChar char=""/>
            </a:pPr>
            <a:r>
              <a:rPr lang="en-US" altLang="ar-IQ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ar-IQ" sz="2000" dirty="0">
                <a:solidFill>
                  <a:srgbClr val="000000"/>
                </a:solidFill>
                <a:latin typeface="Times New Roman" pitchFamily="18" charset="0"/>
              </a:rPr>
              <a:t>Volcano seismology measure earthquake patterns that may</a:t>
            </a:r>
          </a:p>
          <a:p>
            <a:pPr algn="l" eaLnBrk="1">
              <a:buClrTx/>
              <a:buFontTx/>
              <a:buNone/>
            </a:pPr>
            <a:r>
              <a:rPr lang="en-US" altLang="ar-IQ" sz="2000" dirty="0">
                <a:solidFill>
                  <a:srgbClr val="000000"/>
                </a:solidFill>
                <a:latin typeface="Times New Roman" pitchFamily="18" charset="0"/>
              </a:rPr>
              <a:t>   indicate magma rising through a volcano chamber</a:t>
            </a:r>
          </a:p>
          <a:p>
            <a:pPr algn="l" eaLnBrk="1">
              <a:buClrTx/>
              <a:buFontTx/>
              <a:buNone/>
            </a:pPr>
            <a:endParaRPr lang="en-US" altLang="ar-IQ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1">
              <a:buClrTx/>
              <a:buFontTx/>
              <a:buNone/>
            </a:pPr>
            <a:endParaRPr lang="en-US" altLang="ar-IQ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53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5638800" cy="762000"/>
          </a:xfrm>
        </p:spPr>
        <p:txBody>
          <a:bodyPr/>
          <a:lstStyle/>
          <a:p>
            <a:r>
              <a:rPr lang="en-US" altLang="ar-IQ"/>
              <a:t>What are Earthquakes?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981200"/>
            <a:ext cx="8229600" cy="4114800"/>
          </a:xfrm>
        </p:spPr>
        <p:txBody>
          <a:bodyPr/>
          <a:lstStyle/>
          <a:p>
            <a:endParaRPr lang="ar-IQ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“Earthquake” is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shaking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the ground and to the source of the shaking</a:t>
            </a:r>
          </a:p>
          <a:p>
            <a:endParaRPr lang="ar-IQ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•Earthquakes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occur due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to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Sudden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motion on a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fault Formation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of a new fault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Slip on an existing fault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Movement of magma / explosion of a volcano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Landslides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Meteorite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impacts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Underground nuclear bomb tests / mine collapses</a:t>
            </a:r>
          </a:p>
          <a:p>
            <a:endParaRPr lang="ar-IQ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1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مستطيل 1"/>
          <p:cNvSpPr>
            <a:spLocks noChangeArrowheads="1"/>
          </p:cNvSpPr>
          <p:nvPr/>
        </p:nvSpPr>
        <p:spPr bwMode="auto">
          <a:xfrm>
            <a:off x="539552" y="1575526"/>
            <a:ext cx="5741280" cy="254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algn="l" defTabSz="829452" eaLnBrk="1">
              <a:spcBef>
                <a:spcPct val="50000"/>
              </a:spcBef>
              <a:buFontTx/>
              <a:buChar char="•"/>
            </a:pPr>
            <a:r>
              <a:rPr lang="hr-HR" altLang="ar-IQ" sz="2000" dirty="0">
                <a:solidFill>
                  <a:srgbClr val="4A2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Earthquakes occur at </a:t>
            </a:r>
            <a:r>
              <a:rPr lang="hr-HR" altLang="ar-IQ" sz="2000" b="1" dirty="0">
                <a:solidFill>
                  <a:srgbClr val="4A2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FAULTS.</a:t>
            </a:r>
          </a:p>
          <a:p>
            <a:pPr algn="l" defTabSz="829452" eaLnBrk="1">
              <a:spcBef>
                <a:spcPct val="50000"/>
              </a:spcBef>
              <a:buFontTx/>
              <a:buChar char="•"/>
            </a:pPr>
            <a:r>
              <a:rPr lang="hr-HR" altLang="ar-IQ" sz="2000" dirty="0">
                <a:solidFill>
                  <a:srgbClr val="4A2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Fault is a weak zone separating two geological blocks.</a:t>
            </a:r>
          </a:p>
          <a:p>
            <a:pPr algn="l" defTabSz="829452" eaLnBrk="1">
              <a:spcBef>
                <a:spcPct val="50000"/>
              </a:spcBef>
              <a:buFontTx/>
              <a:buChar char="•"/>
            </a:pPr>
            <a:r>
              <a:rPr lang="hr-HR" altLang="ar-IQ" sz="2000" dirty="0">
                <a:solidFill>
                  <a:srgbClr val="4A2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Tectonic forces </a:t>
            </a:r>
            <a:br>
              <a:rPr lang="hr-HR" altLang="ar-IQ" sz="2000" dirty="0">
                <a:solidFill>
                  <a:srgbClr val="4A2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ar-IQ" sz="2000" dirty="0">
                <a:solidFill>
                  <a:srgbClr val="4A2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the blocks </a:t>
            </a:r>
            <a:br>
              <a:rPr lang="hr-HR" altLang="ar-IQ" sz="2000" dirty="0">
                <a:solidFill>
                  <a:srgbClr val="4A2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ar-IQ" sz="2000" dirty="0">
                <a:solidFill>
                  <a:srgbClr val="4A2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move relative </a:t>
            </a:r>
            <a:br>
              <a:rPr lang="hr-HR" altLang="ar-IQ" sz="2000" dirty="0">
                <a:solidFill>
                  <a:srgbClr val="4A2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ar-IQ" sz="2000" dirty="0">
                <a:solidFill>
                  <a:srgbClr val="4A2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to another.</a:t>
            </a:r>
          </a:p>
        </p:txBody>
      </p:sp>
      <p:pic>
        <p:nvPicPr>
          <p:cNvPr id="10243" name="Picture 17" descr="fault_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23" y="3014237"/>
            <a:ext cx="4154400" cy="320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967680" y="276510"/>
            <a:ext cx="6842880" cy="129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9pPr>
          </a:lstStyle>
          <a:p>
            <a:pPr defTabSz="829452" eaLnBrk="1" hangingPunct="1">
              <a:defRPr/>
            </a:pPr>
            <a:r>
              <a:rPr lang="hr-HR" kern="0" dirty="0" smtClean="0">
                <a:solidFill>
                  <a:srgbClr val="788569"/>
                </a:solidFill>
                <a:latin typeface="Tahoma"/>
                <a:cs typeface="Arial"/>
              </a:rPr>
              <a:t>How earthquakes occur?</a:t>
            </a:r>
          </a:p>
        </p:txBody>
      </p:sp>
    </p:spTree>
    <p:extLst>
      <p:ext uri="{BB962C8B-B14F-4D97-AF65-F5344CB8AC3E}">
        <p14:creationId xmlns:p14="http://schemas.microsoft.com/office/powerpoint/2010/main" val="84970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0" y="570300"/>
            <a:ext cx="6899040" cy="90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60" y="1659054"/>
            <a:ext cx="6819840" cy="37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704320" y="414763"/>
            <a:ext cx="5433120" cy="54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9556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ar-IQ" sz="3300">
                <a:solidFill>
                  <a:srgbClr val="4700B8"/>
                </a:solidFill>
                <a:latin typeface="Times New Roman" pitchFamily="18" charset="0"/>
              </a:rPr>
              <a:t>Seismology and Plate Tectonics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498240" y="5723161"/>
            <a:ext cx="7800480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SzPct val="45000"/>
              <a:buFont typeface="Wingdings" pitchFamily="2" charset="2"/>
              <a:buChar char=""/>
            </a:pPr>
            <a:r>
              <a:rPr lang="en-US" altLang="ar-IQ" sz="2000">
                <a:solidFill>
                  <a:srgbClr val="000000"/>
                </a:solidFill>
                <a:latin typeface="Times New Roman" pitchFamily="18" charset="0"/>
              </a:rPr>
              <a:t> Earthquakes generally occur at plate boundaries.</a:t>
            </a:r>
          </a:p>
          <a:p>
            <a:pPr eaLnBrk="1">
              <a:buSzPct val="45000"/>
              <a:buFont typeface="Wingdings" pitchFamily="2" charset="2"/>
              <a:buChar char=""/>
            </a:pPr>
            <a:r>
              <a:rPr lang="en-US" altLang="ar-IQ" sz="2000">
                <a:solidFill>
                  <a:srgbClr val="000000"/>
                </a:solidFill>
                <a:latin typeface="Times New Roman" pitchFamily="18" charset="0"/>
              </a:rPr>
              <a:t> Thus plate tectonics is intimately linked with earthquakes and seismology</a:t>
            </a:r>
          </a:p>
        </p:txBody>
      </p:sp>
    </p:spTree>
    <p:extLst>
      <p:ext uri="{BB962C8B-B14F-4D97-AF65-F5344CB8AC3E}">
        <p14:creationId xmlns:p14="http://schemas.microsoft.com/office/powerpoint/2010/main" val="29956549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60" y="1568325"/>
            <a:ext cx="6428160" cy="382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0" y="570300"/>
            <a:ext cx="6899040" cy="90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704320" y="414763"/>
            <a:ext cx="5433120" cy="54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9556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ar-IQ" sz="3300">
                <a:solidFill>
                  <a:srgbClr val="4700B8"/>
                </a:solidFill>
                <a:latin typeface="Times New Roman" pitchFamily="18" charset="0"/>
              </a:rPr>
              <a:t>Seismology and Plate Tectonics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580321" y="5972308"/>
            <a:ext cx="7132320" cy="3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ar-IQ" sz="2000">
                <a:solidFill>
                  <a:srgbClr val="000000"/>
                </a:solidFill>
                <a:latin typeface="Times New Roman" pitchFamily="18" charset="0"/>
              </a:rPr>
              <a:t>Most of the largest earthquakes occur at collisional plate boundaries.</a:t>
            </a:r>
          </a:p>
        </p:txBody>
      </p:sp>
    </p:spTree>
    <p:extLst>
      <p:ext uri="{BB962C8B-B14F-4D97-AF65-F5344CB8AC3E}">
        <p14:creationId xmlns:p14="http://schemas.microsoft.com/office/powerpoint/2010/main" val="3341717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375</Words>
  <Application>Microsoft Office PowerPoint</Application>
  <PresentationFormat>عرض على الشاشة (3:4)‏</PresentationFormat>
  <Paragraphs>65</Paragraphs>
  <Slides>11</Slides>
  <Notes>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 How earthquakes occur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What are Earthquakes?</vt:lpstr>
      <vt:lpstr>عرض تقديمي في PowerPoint</vt:lpstr>
      <vt:lpstr>عرض تقديمي في PowerPoint</vt:lpstr>
      <vt:lpstr>عرض تقديمي في PowerPoint</vt:lpstr>
      <vt:lpstr>What is the Elastic Rebound Theory?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Maher</cp:lastModifiedBy>
  <cp:revision>4</cp:revision>
  <dcterms:created xsi:type="dcterms:W3CDTF">2020-12-13T14:53:54Z</dcterms:created>
  <dcterms:modified xsi:type="dcterms:W3CDTF">2023-07-08T02:10:28Z</dcterms:modified>
</cp:coreProperties>
</file>